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71" r:id="rId7"/>
    <p:sldId id="277" r:id="rId8"/>
    <p:sldId id="264" r:id="rId9"/>
    <p:sldId id="263" r:id="rId10"/>
    <p:sldId id="278" r:id="rId11"/>
    <p:sldId id="269" r:id="rId12"/>
    <p:sldId id="270" r:id="rId13"/>
    <p:sldId id="275" r:id="rId14"/>
    <p:sldId id="272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74AFE5-549F-42A9-AB70-7C2BAD19B1C8}" type="datetimeFigureOut">
              <a:rPr lang="pt-PT" smtClean="0"/>
              <a:pPr/>
              <a:t>30-03-2023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PT" sz="2000" b="1" dirty="0" smtClean="0">
                <a:solidFill>
                  <a:schemeClr val="tx2"/>
                </a:solidFill>
              </a:rPr>
              <a:t>G</a:t>
            </a:r>
            <a:r>
              <a:rPr lang="pt-PT" sz="2000" dirty="0" smtClean="0">
                <a:solidFill>
                  <a:schemeClr val="tx2"/>
                </a:solidFill>
              </a:rPr>
              <a:t>uião de </a:t>
            </a:r>
            <a:r>
              <a:rPr lang="pt-PT" sz="2000" b="1" dirty="0" smtClean="0">
                <a:solidFill>
                  <a:schemeClr val="tx2"/>
                </a:solidFill>
              </a:rPr>
              <a:t>P</a:t>
            </a:r>
            <a:r>
              <a:rPr lang="pt-PT" sz="2000" dirty="0" smtClean="0">
                <a:solidFill>
                  <a:schemeClr val="tx2"/>
                </a:solidFill>
              </a:rPr>
              <a:t>rocedimentos para </a:t>
            </a:r>
            <a:r>
              <a:rPr lang="pt-PT" sz="2000" b="1" dirty="0" smtClean="0">
                <a:solidFill>
                  <a:schemeClr val="tx2"/>
                </a:solidFill>
              </a:rPr>
              <a:t>E</a:t>
            </a:r>
            <a:r>
              <a:rPr lang="pt-PT" sz="2000" dirty="0" smtClean="0">
                <a:solidFill>
                  <a:schemeClr val="tx2"/>
                </a:solidFill>
              </a:rPr>
              <a:t>xercício de </a:t>
            </a:r>
            <a:r>
              <a:rPr lang="pt-PT" sz="2000" b="1" dirty="0" smtClean="0">
                <a:solidFill>
                  <a:schemeClr val="tx2"/>
                </a:solidFill>
              </a:rPr>
              <a:t>E</a:t>
            </a:r>
            <a:r>
              <a:rPr lang="pt-PT" sz="2000" dirty="0" smtClean="0">
                <a:solidFill>
                  <a:schemeClr val="tx2"/>
                </a:solidFill>
              </a:rPr>
              <a:t>vacuação total ou parcial (GPEE_ESVN)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Escola Secundária Vitorino Nemésio</a:t>
            </a:r>
            <a:endParaRPr lang="pt-PT" dirty="0"/>
          </a:p>
        </p:txBody>
      </p:sp>
      <p:pic>
        <p:nvPicPr>
          <p:cNvPr id="9" name="Marcador de Posição da Imagem 8" descr="vitorino_nemes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2º</a:t>
            </a:r>
            <a:r>
              <a:rPr lang="pt-PT" sz="2200" dirty="0" smtClean="0">
                <a:solidFill>
                  <a:schemeClr val="tx2"/>
                </a:solidFill>
              </a:rPr>
              <a:t> Seguir as instruções do professor/responsável de grupo:</a:t>
            </a: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 algn="just"/>
            <a:r>
              <a:rPr lang="pt-PT" sz="1900" dirty="0" smtClean="0">
                <a:solidFill>
                  <a:schemeClr val="tx2"/>
                </a:solidFill>
              </a:rPr>
              <a:t>No caso de uma evacuação parcial– </a:t>
            </a:r>
            <a:r>
              <a:rPr lang="pt-PT" sz="1900" b="1" dirty="0" smtClean="0">
                <a:solidFill>
                  <a:schemeClr val="tx2"/>
                </a:solidFill>
              </a:rPr>
              <a:t>SIMULAÇÃO DE INCÊNDIO</a:t>
            </a:r>
            <a:r>
              <a:rPr lang="pt-PT" sz="1900" dirty="0" smtClean="0">
                <a:solidFill>
                  <a:schemeClr val="tx2"/>
                </a:solidFill>
              </a:rPr>
              <a:t>, os alunos devem proteger as vias respiratórias, cobrindo-as com a sua própria roupa, agachando-se, evitando, assim, com maior eficácia, a inalação de fumos.  </a:t>
            </a: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ângulo arredondado 6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pic>
        <p:nvPicPr>
          <p:cNvPr id="8" name="Imagem 7" descr="1372786047marista_lucassab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1192"/>
            <a:ext cx="4968552" cy="139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6300192" y="5101760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Esta postura deverá ser mantida até à saída </a:t>
            </a:r>
            <a:r>
              <a:rPr lang="pt-PT" smtClean="0"/>
              <a:t>do edifício..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lnSpcReduction="10000"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10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3º </a:t>
            </a:r>
            <a:r>
              <a:rPr lang="pt-PT" sz="2200" dirty="0" smtClean="0">
                <a:solidFill>
                  <a:schemeClr val="tx2"/>
                </a:solidFill>
              </a:rPr>
              <a:t>O aluno nomeado para ser chefe de fila assume a sua função, dirigindo-se para a porta da sala de aula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4º</a:t>
            </a:r>
            <a:r>
              <a:rPr lang="pt-PT" sz="2200" dirty="0" smtClean="0">
                <a:solidFill>
                  <a:schemeClr val="tx2"/>
                </a:solidFill>
              </a:rPr>
              <a:t> Os restantes alunos seguem o chefe de fila,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evacuando a sala, em filas sucessivas,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de acordo com a sua proximidade à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porta da sala de aula, formando fila indiana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5º</a:t>
            </a:r>
            <a:r>
              <a:rPr lang="pt-PT" sz="2200" dirty="0" smtClean="0">
                <a:solidFill>
                  <a:schemeClr val="tx2"/>
                </a:solidFill>
              </a:rPr>
              <a:t> O professor/cerra fila segue o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último aluno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fila-indiana-300x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142" y="4149080"/>
            <a:ext cx="304893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Conexão recta unidireccional 7"/>
          <p:cNvCxnSpPr/>
          <p:nvPr/>
        </p:nvCxnSpPr>
        <p:spPr>
          <a:xfrm>
            <a:off x="6804248" y="3861048"/>
            <a:ext cx="144016" cy="7200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8388424" y="3861048"/>
            <a:ext cx="0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084168" y="3501008"/>
            <a:ext cx="140936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/>
                </a:solidFill>
              </a:rPr>
              <a:t>Chefe de fila</a:t>
            </a:r>
            <a:endParaRPr lang="pt-PT" dirty="0">
              <a:solidFill>
                <a:schemeClr val="accent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734640" y="3501008"/>
            <a:ext cx="1088118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/>
                </a:solidFill>
              </a:rPr>
              <a:t>Cerra fila</a:t>
            </a:r>
            <a:endParaRPr lang="pt-PT" dirty="0">
              <a:solidFill>
                <a:schemeClr val="accent2"/>
              </a:solidFill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6237312"/>
            <a:ext cx="24482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Dentro da sala de aula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4" grpId="0" animBg="1"/>
      <p:bldP spid="15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6º </a:t>
            </a:r>
            <a:r>
              <a:rPr lang="pt-PT" sz="2200" dirty="0" smtClean="0">
                <a:solidFill>
                  <a:schemeClr val="tx2"/>
                </a:solidFill>
              </a:rPr>
              <a:t>Ao evacuar o edifício, seguem todos em fila indiana, junto à parede, guiando-se pelas setas verdes inscritas no recinto escolar, até ao local de concentração e controlo.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7º</a:t>
            </a:r>
            <a:r>
              <a:rPr lang="pt-PT" sz="2200" dirty="0" smtClean="0">
                <a:solidFill>
                  <a:schemeClr val="tx2"/>
                </a:solidFill>
              </a:rPr>
              <a:t> O trajeto deve ser feito o mais rápido possível mas </a:t>
            </a:r>
            <a:r>
              <a:rPr lang="pt-PT" sz="2200" u="sng" dirty="0" smtClean="0">
                <a:solidFill>
                  <a:schemeClr val="tx2"/>
                </a:solidFill>
              </a:rPr>
              <a:t>sem correr.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pic>
        <p:nvPicPr>
          <p:cNvPr id="7" name="Imagem 6" descr="Digitalizar0002.jpg"/>
          <p:cNvPicPr>
            <a:picLocks noChangeAspect="1"/>
          </p:cNvPicPr>
          <p:nvPr/>
        </p:nvPicPr>
        <p:blipFill>
          <a:blip r:embed="rId3" cstate="print"/>
          <a:srcRect l="7188" t="41600" r="69571" b="42650"/>
          <a:stretch>
            <a:fillRect/>
          </a:stretch>
        </p:blipFill>
        <p:spPr>
          <a:xfrm>
            <a:off x="2843808" y="4005064"/>
            <a:ext cx="2592288" cy="170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green_arrows_set_up_clip_art_9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43197" y="4033868"/>
            <a:ext cx="273631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3059832" y="5733256"/>
            <a:ext cx="24482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Nos corredores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8º</a:t>
            </a:r>
            <a:r>
              <a:rPr lang="pt-PT" sz="2200" dirty="0" smtClean="0">
                <a:solidFill>
                  <a:schemeClr val="tx2"/>
                </a:solidFill>
              </a:rPr>
              <a:t> No local de concentração e controlo, o grupo deve manter-se unido até informação em contrário.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 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pic>
        <p:nvPicPr>
          <p:cNvPr id="7" name="Imagem 6" descr="Digitalizar0002.jpg"/>
          <p:cNvPicPr>
            <a:picLocks noChangeAspect="1"/>
          </p:cNvPicPr>
          <p:nvPr/>
        </p:nvPicPr>
        <p:blipFill>
          <a:blip r:embed="rId3" cstate="print"/>
          <a:srcRect l="52446" t="60500" r="25536" b="23750"/>
          <a:stretch>
            <a:fillRect/>
          </a:stretch>
        </p:blipFill>
        <p:spPr>
          <a:xfrm>
            <a:off x="3347864" y="4077072"/>
            <a:ext cx="2304256" cy="192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2699792" y="6093296"/>
            <a:ext cx="35283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No local de concentração e controlo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1187624" y="2852936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Os alunos não se devem preocupar com os seus haveres, deixando-os na sala de aula.</a:t>
            </a:r>
            <a:endParaRPr lang="pt-PT" sz="2000" dirty="0"/>
          </a:p>
        </p:txBody>
      </p:sp>
      <p:pic>
        <p:nvPicPr>
          <p:cNvPr id="8" name="Imagem 7" descr="Digitalizar0002.jpg"/>
          <p:cNvPicPr>
            <a:picLocks noChangeAspect="1"/>
          </p:cNvPicPr>
          <p:nvPr/>
        </p:nvPicPr>
        <p:blipFill>
          <a:blip r:embed="rId3" cstate="print"/>
          <a:srcRect l="51223" t="22700" r="25536" b="60500"/>
          <a:stretch>
            <a:fillRect/>
          </a:stretch>
        </p:blipFill>
        <p:spPr>
          <a:xfrm>
            <a:off x="3059832" y="4005064"/>
            <a:ext cx="271380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4" y="2241456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ângulo arredondado 6"/>
          <p:cNvSpPr/>
          <p:nvPr/>
        </p:nvSpPr>
        <p:spPr>
          <a:xfrm>
            <a:off x="1259632" y="2780928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No caso de existirem alunos com mobilidade condicionada, os alunos destacados para os auxiliarem assumem as suas funções.</a:t>
            </a:r>
            <a:endParaRPr lang="pt-PT" sz="2000" dirty="0"/>
          </a:p>
        </p:txBody>
      </p:sp>
      <p:pic>
        <p:nvPicPr>
          <p:cNvPr id="8" name="Imagem 7" descr="cade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roubadajai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2503165" cy="244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0" y="2255388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1043608" y="3429000"/>
            <a:ext cx="741682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dirty="0" smtClean="0"/>
              <a:t>Os alunos que, com a devida autorização do docente, tenham abandonado o espaço da aula (por exemplo, para se dirigirem às instalações sanitárias), devem sair do edifício, segundo o percurso assinalado, a partir do local onde se encontram, e ir até ao local de concentração e controlo onde se devem juntar ao grupo da sua turma</a:t>
            </a:r>
            <a:endParaRPr lang="pt-P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" y="2246936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5º_Procedimentos a adotar pelos alunos que se encontram noutro espaço da escola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1043608" y="2996952"/>
            <a:ext cx="741682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dirty="0" smtClean="0"/>
              <a:t>Os alunos que se encontram em espaços como a biblioteca, a sala de alunos, o bar de alunos, </a:t>
            </a:r>
            <a:r>
              <a:rPr lang="pt-PT" sz="2000" dirty="0" err="1" smtClean="0"/>
              <a:t>etc</a:t>
            </a:r>
            <a:r>
              <a:rPr lang="pt-PT" sz="2000" dirty="0" smtClean="0"/>
              <a:t>, durante o exercício, devem seguir as instruções do responsável de grupo </a:t>
            </a:r>
            <a:r>
              <a:rPr lang="pt-PT" sz="2000" smtClean="0"/>
              <a:t>do local.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pPr algn="just"/>
            <a:r>
              <a:rPr lang="pt-PT" sz="2200" u="sng" dirty="0" smtClean="0">
                <a:solidFill>
                  <a:schemeClr val="tx2"/>
                </a:solidFill>
              </a:rPr>
              <a:t>Um exercício de evacuação </a:t>
            </a:r>
            <a:r>
              <a:rPr lang="pt-PT" sz="2200" dirty="0" smtClean="0">
                <a:solidFill>
                  <a:schemeClr val="tx2"/>
                </a:solidFill>
              </a:rPr>
              <a:t>prepara a comunidade escolar para uma situação de risco, dotando-a de rotinas de comportamentos e de atuações válidas para uma situação real, desenvolvendo, assim, uma cultura de segurança.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algn="just"/>
            <a:r>
              <a:rPr lang="pt-PT" sz="2200" dirty="0" smtClean="0">
                <a:solidFill>
                  <a:schemeClr val="tx2"/>
                </a:solidFill>
              </a:rPr>
              <a:t>Com o objetivo de munir a comunidade escolar com informações fundamentais para um exercício de evacuação, total ou parcial, apresentam-se as seguintes instruções:</a:t>
            </a:r>
          </a:p>
          <a:p>
            <a:endParaRPr lang="pt-PT" dirty="0"/>
          </a:p>
        </p:txBody>
      </p:sp>
      <p:pic>
        <p:nvPicPr>
          <p:cNvPr id="4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1º_ Sinal de início do exercício de evacuação</a:t>
            </a:r>
            <a:endParaRPr lang="pt-PT" sz="3000" dirty="0"/>
          </a:p>
        </p:txBody>
      </p:sp>
      <p:sp>
        <p:nvSpPr>
          <p:cNvPr id="5" name="Seta para baixo 4"/>
          <p:cNvSpPr/>
          <p:nvPr/>
        </p:nvSpPr>
        <p:spPr>
          <a:xfrm>
            <a:off x="2267744" y="2348880"/>
            <a:ext cx="4846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>
            <a:off x="6156176" y="2348880"/>
            <a:ext cx="4846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827584" y="3140968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3 toques prolongados de campainha seguidos de pausas </a:t>
            </a:r>
            <a:r>
              <a:rPr lang="pt-PT" sz="2000" dirty="0"/>
              <a:t>-</a:t>
            </a:r>
            <a:r>
              <a:rPr lang="pt-PT" sz="2000" dirty="0" smtClean="0"/>
              <a:t> simulação de sismo</a:t>
            </a:r>
            <a:endParaRPr lang="pt-PT" sz="2000" dirty="0"/>
          </a:p>
        </p:txBody>
      </p:sp>
      <p:sp>
        <p:nvSpPr>
          <p:cNvPr id="8" name="Seta para baixo 7"/>
          <p:cNvSpPr/>
          <p:nvPr/>
        </p:nvSpPr>
        <p:spPr>
          <a:xfrm>
            <a:off x="2339752" y="443711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arredondado 8"/>
          <p:cNvSpPr/>
          <p:nvPr/>
        </p:nvSpPr>
        <p:spPr>
          <a:xfrm>
            <a:off x="1187624" y="5445224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Evacuação total do edifício</a:t>
            </a:r>
            <a:endParaRPr lang="pt-PT" sz="2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4788024" y="3140968"/>
            <a:ext cx="33843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Alerta feito de porta em porta, pelas salas de aula </a:t>
            </a:r>
            <a:r>
              <a:rPr lang="pt-PT" sz="2000" smtClean="0"/>
              <a:t>– simulação </a:t>
            </a:r>
            <a:r>
              <a:rPr lang="pt-PT" sz="2000" dirty="0" smtClean="0"/>
              <a:t>de incêndio</a:t>
            </a:r>
            <a:endParaRPr lang="pt-PT" sz="2000" dirty="0"/>
          </a:p>
        </p:txBody>
      </p:sp>
      <p:sp>
        <p:nvSpPr>
          <p:cNvPr id="11" name="Seta para baixo 10"/>
          <p:cNvSpPr/>
          <p:nvPr/>
        </p:nvSpPr>
        <p:spPr>
          <a:xfrm>
            <a:off x="6228184" y="443711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5004048" y="5445224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Evacuação parcial do edifício (apenas as salas que foram alertadas)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2º_ Sinalização de emergência</a:t>
            </a:r>
            <a:endParaRPr lang="pt-PT" sz="3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475656" y="2708920"/>
            <a:ext cx="59766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Nas paredes do recinto escolar encontram-se </a:t>
            </a:r>
            <a:r>
              <a:rPr lang="pt-PT" sz="2000" b="1" u="sng" dirty="0" smtClean="0"/>
              <a:t>SETAS VERDES</a:t>
            </a:r>
            <a:r>
              <a:rPr lang="pt-PT" sz="2000" dirty="0" smtClean="0"/>
              <a:t> que indicam o trajeto a seguir até às saídas de emergência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m 15" descr="green_arrows_set_up_clip_art_9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58710" y="4053998"/>
            <a:ext cx="1970336" cy="2592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2º_ Sinalização de emergência</a:t>
            </a:r>
            <a:endParaRPr lang="pt-PT" sz="3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472444" y="2636912"/>
            <a:ext cx="59766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As saídas de emergência são todas as portas que comunicam com o exterior, devidamente assinalas como </a:t>
            </a:r>
            <a:r>
              <a:rPr lang="pt-PT" sz="2000" b="1" u="sng" dirty="0" smtClean="0"/>
              <a:t>SAÍDAS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47d05fd26de862142edb3e0344b7da67.jpg"/>
          <p:cNvPicPr>
            <a:picLocks noChangeAspect="1"/>
          </p:cNvPicPr>
          <p:nvPr/>
        </p:nvPicPr>
        <p:blipFill>
          <a:blip r:embed="rId3" cstate="print"/>
          <a:srcRect t="29210" b="31100"/>
          <a:stretch>
            <a:fillRect/>
          </a:stretch>
        </p:blipFill>
        <p:spPr>
          <a:xfrm>
            <a:off x="2555776" y="4437112"/>
            <a:ext cx="381000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3º_ Locais de concentração e controlo</a:t>
            </a:r>
            <a:endParaRPr lang="pt-PT" sz="3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619672" y="2636912"/>
            <a:ext cx="59766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São os locais onde a comunidade escolar se concentra após a evacuação do edifício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eta para baixo 8"/>
          <p:cNvSpPr/>
          <p:nvPr/>
        </p:nvSpPr>
        <p:spPr>
          <a:xfrm>
            <a:off x="2339752" y="4005064"/>
            <a:ext cx="484632" cy="6480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1115616" y="4941168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Relvado do lado poente da escola, junto à ala direita do edifício escolar</a:t>
            </a:r>
            <a:endParaRPr lang="pt-PT" dirty="0"/>
          </a:p>
        </p:txBody>
      </p:sp>
      <p:sp>
        <p:nvSpPr>
          <p:cNvPr id="12" name="Seta para baixo 11"/>
          <p:cNvSpPr/>
          <p:nvPr/>
        </p:nvSpPr>
        <p:spPr>
          <a:xfrm>
            <a:off x="6300192" y="4005064"/>
            <a:ext cx="484632" cy="6480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ângulo arredondado 15"/>
          <p:cNvSpPr/>
          <p:nvPr/>
        </p:nvSpPr>
        <p:spPr>
          <a:xfrm>
            <a:off x="4932040" y="4941168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Campo de relvado sintético do Complexo Desportivo Vitorino Nemésio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3º_ Locais de concentração e controlo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ângulo arredondado 10"/>
          <p:cNvSpPr/>
          <p:nvPr/>
        </p:nvSpPr>
        <p:spPr>
          <a:xfrm>
            <a:off x="752817" y="5754960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Relvado do lado poente da escola, junto à ala direita do edifício escolar</a:t>
            </a:r>
            <a:endParaRPr lang="pt-PT" dirty="0"/>
          </a:p>
        </p:txBody>
      </p:sp>
      <p:sp>
        <p:nvSpPr>
          <p:cNvPr id="16" name="Rectângulo arredondado 15"/>
          <p:cNvSpPr/>
          <p:nvPr/>
        </p:nvSpPr>
        <p:spPr>
          <a:xfrm>
            <a:off x="5292080" y="5754960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Campo de relvado sintético do Complexo Desportivo Vitorino Nemésio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5" y="2636912"/>
            <a:ext cx="421246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68" y="2636912"/>
            <a:ext cx="42198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1º</a:t>
            </a:r>
            <a:r>
              <a:rPr lang="pt-PT" sz="2200" dirty="0" smtClean="0">
                <a:solidFill>
                  <a:schemeClr val="tx2"/>
                </a:solidFill>
              </a:rPr>
              <a:t> Identificar o sinal de início do exercício de evacuação: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lvl="1"/>
            <a:r>
              <a:rPr lang="pt-PT" sz="1900" dirty="0" smtClean="0">
                <a:solidFill>
                  <a:schemeClr val="tx2"/>
                </a:solidFill>
              </a:rPr>
              <a:t>3 toques de campainha seguidos de pausa - evacuação total</a:t>
            </a: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/>
            <a:r>
              <a:rPr lang="pt-PT" sz="1900" dirty="0" smtClean="0">
                <a:solidFill>
                  <a:schemeClr val="tx2"/>
                </a:solidFill>
              </a:rPr>
              <a:t>Informação de porta em porta - evacuação parcial</a:t>
            </a: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came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212976"/>
            <a:ext cx="1483990" cy="142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1257950572j32x4D.jpg"/>
          <p:cNvPicPr>
            <a:picLocks noChangeAspect="1"/>
          </p:cNvPicPr>
          <p:nvPr/>
        </p:nvPicPr>
        <p:blipFill>
          <a:blip r:embed="rId4" cstate="print"/>
          <a:srcRect l="4641" r="32990"/>
          <a:stretch>
            <a:fillRect/>
          </a:stretch>
        </p:blipFill>
        <p:spPr>
          <a:xfrm>
            <a:off x="7164288" y="4696885"/>
            <a:ext cx="1520526" cy="18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2º</a:t>
            </a:r>
            <a:r>
              <a:rPr lang="pt-PT" sz="2200" dirty="0" smtClean="0">
                <a:solidFill>
                  <a:schemeClr val="tx2"/>
                </a:solidFill>
              </a:rPr>
              <a:t> Seguir as instruções do professor/responsável de grupo:</a:t>
            </a: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 algn="just"/>
            <a:r>
              <a:rPr lang="pt-PT" sz="1900" dirty="0" smtClean="0">
                <a:solidFill>
                  <a:schemeClr val="tx2"/>
                </a:solidFill>
              </a:rPr>
              <a:t>No caso de uma evacuação total – </a:t>
            </a:r>
            <a:r>
              <a:rPr lang="pt-PT" sz="1900" b="1" dirty="0" smtClean="0">
                <a:solidFill>
                  <a:schemeClr val="tx2"/>
                </a:solidFill>
              </a:rPr>
              <a:t>SIMULAÇÃO DE SISMO</a:t>
            </a:r>
            <a:r>
              <a:rPr lang="pt-PT" sz="1900" dirty="0" smtClean="0">
                <a:solidFill>
                  <a:schemeClr val="tx2"/>
                </a:solidFill>
              </a:rPr>
              <a:t>, os alunos devem colocar-se debaixo das mesas e, conjuntamente com o professor, contar até sessenta.</a:t>
            </a:r>
          </a:p>
          <a:p>
            <a:pPr lvl="1"/>
            <a:r>
              <a:rPr lang="pt-PT" sz="1900" dirty="0" smtClean="0">
                <a:solidFill>
                  <a:schemeClr val="tx2"/>
                </a:solidFill>
              </a:rPr>
              <a:t>As mãos à volta da cabeça ajudam a protegê-la.</a:t>
            </a: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Digitalizar0001.jpg"/>
          <p:cNvPicPr>
            <a:picLocks noChangeAspect="1"/>
          </p:cNvPicPr>
          <p:nvPr/>
        </p:nvPicPr>
        <p:blipFill>
          <a:blip r:embed="rId3" cstate="print"/>
          <a:srcRect l="3144" t="13043" r="2455"/>
          <a:stretch>
            <a:fillRect/>
          </a:stretch>
        </p:blipFill>
        <p:spPr>
          <a:xfrm>
            <a:off x="3635896" y="5085184"/>
            <a:ext cx="417646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ângulo arredondado 6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421</TotalTime>
  <Words>793</Words>
  <Application>Microsoft Office PowerPoint</Application>
  <PresentationFormat>Apresentação no Ecrã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2" baseType="lpstr">
      <vt:lpstr>Symbol</vt:lpstr>
      <vt:lpstr>Tw Cen MT</vt:lpstr>
      <vt:lpstr>Wingdings</vt:lpstr>
      <vt:lpstr>Wingdings 2</vt:lpstr>
      <vt:lpstr>Mediano</vt:lpstr>
      <vt:lpstr>Escola Secundária Vitorino Nemésio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Sandra Machado</dc:creator>
  <cp:lastModifiedBy>Dulce Correia</cp:lastModifiedBy>
  <cp:revision>148</cp:revision>
  <dcterms:created xsi:type="dcterms:W3CDTF">2012-10-08T22:34:21Z</dcterms:created>
  <dcterms:modified xsi:type="dcterms:W3CDTF">2023-03-30T10:34:26Z</dcterms:modified>
</cp:coreProperties>
</file>